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5" r:id="rId2"/>
    <p:sldId id="286" r:id="rId3"/>
    <p:sldId id="259" r:id="rId4"/>
    <p:sldId id="292" r:id="rId5"/>
    <p:sldId id="287" r:id="rId6"/>
    <p:sldId id="288" r:id="rId7"/>
    <p:sldId id="289" r:id="rId8"/>
    <p:sldId id="293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E55"/>
    <a:srgbClr val="E6775C"/>
    <a:srgbClr val="F8CD7F"/>
    <a:srgbClr val="4D6D7F"/>
    <a:srgbClr val="0B3953"/>
    <a:srgbClr val="7FAFC5"/>
    <a:srgbClr val="CCE6F7"/>
    <a:srgbClr val="FFF7F8"/>
    <a:srgbClr val="FFCFD2"/>
    <a:srgbClr val="A6B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9DE0C0-CF87-48E6-87E9-2B2920858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02DD04A-DA06-47FA-9F84-438B9CD6F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B9E8C1-F249-4DFA-A24C-B983D3FF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D8AA05-36C1-4D0E-9260-51D628BA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52A66D-8040-4607-B8AC-35B1D77D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97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D7888B-6626-430C-9313-496CD664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CA3F002-2CCD-4618-8163-5A380162C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B801B1-73B1-45DB-8D7B-C2280C97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EF8163-BD50-434C-B0C5-B20AB83D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853DB6-9A83-47DA-A4E0-B47B2A65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08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38A05A1-2C28-49A2-93AE-E941DAFA4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E2D172B-D87B-42BB-A0E9-D1A2299CC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10C60D-63AA-40EC-90DF-9DB318ED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17CD3E-CCBE-4EC9-A61B-A687767A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A68DC3-2B0E-44DB-B1A9-CF798F1F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69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3EB0B9-59F0-4A1D-9E35-6B028BBF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671D0B-C7B7-4884-806D-57EC0CA3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17154E-FE32-4FD4-BF3D-D951547D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56D011-26F4-4C81-BF0B-63D15A47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E0F0BD-CA9C-4B5F-8140-B30ADEA1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7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EBF877-6379-4004-8FFC-A12C833F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A6CE99-2717-4F9A-873E-FCF55455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E56E2D-4F45-4A5C-BD11-DAF693EE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01AE2E-CC1A-4CB7-8E24-C1088445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7F381A-014F-487D-87F4-16D64D80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10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BE3E99-C12E-4E11-8CBA-A77055E1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883CB1-1946-4E70-B688-8E770D66E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59CF8FF-9C07-447B-A0E0-3A92224DC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3F7EA8-4E78-4224-AAAB-9F55FDD4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E79266-219C-4F26-88A7-0E493858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AFF45CA-CE92-4A6F-9274-3688B310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97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CD7018-0A70-41B2-A37E-0BF0E9C8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3A679A-7A6F-4DCD-85C8-FB012350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5383AE8-511E-4EA7-B34F-ED706C561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0123E4C-4511-4CDF-BC45-6A7A01DE2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EF5C870-8033-4074-AECC-1BBD4B563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29134A4-E4D6-4D7D-BCEF-1255EE6A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CCAF249-9B15-4DFD-9311-3CF3B0DD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0D2A9CA-5DD8-4DE0-819B-5CAEDEC3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2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EDA06E-0483-49D2-9361-9EA0EDCF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ED35A48-4D5D-4932-A56C-E2E74D76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85A5970-D5D7-4D8F-B9A6-06072845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643EC1C-1D72-4AC8-A23F-85E078D7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43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E716E06-809E-466F-9737-8102C110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054E92-AED2-4636-93A9-7D677254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7D9EBA-7BB2-472F-B223-289440AC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87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9B1A1C-0050-4427-A9AB-72794791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93946E-B449-40FD-B917-26ACE23D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7808555-E65A-46B9-8AC5-62985A971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BEF1126-4A03-4FBF-933A-47986F38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0372D7-620E-4648-AF95-5C37F409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1088515-47D7-47AC-956D-E6DCC48D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42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FFF8F1-509D-4593-9601-18A713A6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97BC165-5C6E-4BEC-B5C7-2AD5CE55C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2FB5EDF-BE24-4662-8B09-5860C78B0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9427F58-B515-40BF-9D52-D5DC0A34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2C519D2-463C-4E8F-A9B5-F2DE2292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B970867-BA29-4C39-8C96-5BA0B2D0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64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3EADF7D-A94F-4C4D-B7E3-B915881F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AF5CEE-EF66-4D0B-AAB9-EA8DC4BB3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DD606B-3208-4314-912E-E92A2D6F0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A656-4D18-46FA-AC60-B44D31ABC5BC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7BF853-BFBD-4AC6-82F1-BD442C45E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3BB74F-0FC9-4275-91F8-6829B4ACC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43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FE496F7-2346-44A2-84EA-0B88044C3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270" y="2829114"/>
            <a:ext cx="9144000" cy="21226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當</a:t>
            </a:r>
            <a:r>
              <a:rPr lang="en-US" altLang="zh-CN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e-Care</a:t>
            </a:r>
            <a:r>
              <a:rPr lang="zh-CN" altLang="en-US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不能進入</a:t>
            </a:r>
            <a:r>
              <a:rPr lang="en-US" altLang="zh-CN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UCAN</a:t>
            </a:r>
            <a:r>
              <a:rPr lang="zh-CN" altLang="en-US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的解決辦法</a:t>
            </a:r>
            <a:r>
              <a:rPr lang="en-US" altLang="zh-CN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—</a:t>
            </a:r>
            <a:r>
              <a:rPr lang="zh-CN" altLang="en-US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電腦版</a:t>
            </a:r>
            <a:br>
              <a:rPr lang="zh-TW" altLang="en-US" sz="48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</a:br>
            <a:endParaRPr lang="zh-TW" altLang="en-US" sz="4800" dirty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897F63-AC8D-42C9-A982-922EE072A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77" y="5632567"/>
            <a:ext cx="5787697" cy="51992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——</a:t>
            </a:r>
            <a:r>
              <a:rPr lang="zh-CN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國立虎尾科技大學</a:t>
            </a:r>
            <a:r>
              <a:rPr lang="zh-TW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 產學處</a:t>
            </a:r>
            <a:r>
              <a:rPr lang="zh-CN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職涯</a:t>
            </a:r>
            <a:r>
              <a:rPr lang="zh-TW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發展</a:t>
            </a:r>
            <a:r>
              <a:rPr lang="zh-CN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中心</a:t>
            </a:r>
            <a:r>
              <a:rPr lang="en-US" altLang="zh-CN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——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24CCC35-A082-47F6-B90D-B8B769587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9" y="7908136"/>
            <a:ext cx="11087100" cy="701040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 rot="2992078">
            <a:off x="2124437" y="4987947"/>
            <a:ext cx="386861" cy="386861"/>
          </a:xfrm>
          <a:prstGeom prst="ellipse">
            <a:avLst/>
          </a:prstGeom>
          <a:solidFill>
            <a:srgbClr val="CA2E55"/>
          </a:solidFill>
          <a:ln>
            <a:solidFill>
              <a:srgbClr val="CA2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 rot="2992078">
            <a:off x="1863130" y="4644372"/>
            <a:ext cx="246184" cy="246184"/>
          </a:xfrm>
          <a:prstGeom prst="ellipse">
            <a:avLst/>
          </a:prstGeom>
          <a:solidFill>
            <a:srgbClr val="CA2E55"/>
          </a:solidFill>
          <a:ln>
            <a:solidFill>
              <a:srgbClr val="CA2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 rot="7293399">
            <a:off x="9601182" y="1944033"/>
            <a:ext cx="386861" cy="386861"/>
          </a:xfrm>
          <a:prstGeom prst="ellipse">
            <a:avLst/>
          </a:prstGeom>
          <a:solidFill>
            <a:srgbClr val="CA2E55"/>
          </a:solidFill>
          <a:ln>
            <a:solidFill>
              <a:srgbClr val="CA2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 rot="7293399">
            <a:off x="10177509" y="2375278"/>
            <a:ext cx="246184" cy="246184"/>
          </a:xfrm>
          <a:prstGeom prst="ellipse">
            <a:avLst/>
          </a:prstGeom>
          <a:solidFill>
            <a:srgbClr val="CA2E55"/>
          </a:solidFill>
          <a:ln>
            <a:solidFill>
              <a:srgbClr val="CA2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 flipV="1">
            <a:off x="2763715" y="2419243"/>
            <a:ext cx="6664569" cy="8793"/>
          </a:xfrm>
          <a:prstGeom prst="line">
            <a:avLst/>
          </a:prstGeom>
          <a:ln w="31750">
            <a:solidFill>
              <a:srgbClr val="4D6D7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2863986" y="5057020"/>
            <a:ext cx="6664569" cy="8793"/>
          </a:xfrm>
          <a:prstGeom prst="line">
            <a:avLst/>
          </a:prstGeom>
          <a:ln w="31750">
            <a:solidFill>
              <a:srgbClr val="4D6D7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467014" y="4382376"/>
            <a:ext cx="766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B3953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-----Solution when e-Care cannot enter UCAN-PC version-----</a:t>
            </a:r>
            <a:endParaRPr lang="zh-TW" altLang="en-US" sz="2000" dirty="0">
              <a:solidFill>
                <a:srgbClr val="0B3953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2FE496F7-2346-44A2-84EA-0B88044C33E5}"/>
              </a:ext>
            </a:extLst>
          </p:cNvPr>
          <p:cNvSpPr txBox="1">
            <a:spLocks/>
          </p:cNvSpPr>
          <p:nvPr/>
        </p:nvSpPr>
        <p:spPr>
          <a:xfrm>
            <a:off x="1576751" y="2823673"/>
            <a:ext cx="9144000" cy="2122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當</a:t>
            </a:r>
            <a:r>
              <a:rPr lang="en-US" altLang="zh-CN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e-Care</a:t>
            </a:r>
            <a:r>
              <a:rPr lang="zh-CN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不能進入</a:t>
            </a:r>
            <a:r>
              <a:rPr lang="en-US" altLang="zh-CN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UCAN</a:t>
            </a:r>
            <a:r>
              <a:rPr lang="zh-CN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的解決辦法</a:t>
            </a:r>
            <a:r>
              <a:rPr lang="en-US" altLang="zh-CN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—</a:t>
            </a:r>
            <a:r>
              <a:rPr lang="zh-CN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電腦版</a:t>
            </a:r>
            <a:br>
              <a:rPr lang="zh-TW" altLang="en-US" sz="48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</a:br>
            <a:endParaRPr lang="zh-TW" altLang="en-US" sz="4800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24" name="四角星形 23"/>
          <p:cNvSpPr/>
          <p:nvPr/>
        </p:nvSpPr>
        <p:spPr>
          <a:xfrm rot="20895908">
            <a:off x="1153567" y="3823223"/>
            <a:ext cx="476321" cy="528329"/>
          </a:xfrm>
          <a:prstGeom prst="star4">
            <a:avLst/>
          </a:prstGeom>
          <a:solidFill>
            <a:srgbClr val="F8C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四角星形 24"/>
          <p:cNvSpPr/>
          <p:nvPr/>
        </p:nvSpPr>
        <p:spPr>
          <a:xfrm rot="1087062">
            <a:off x="10938743" y="5954767"/>
            <a:ext cx="476321" cy="528329"/>
          </a:xfrm>
          <a:prstGeom prst="star4">
            <a:avLst/>
          </a:prstGeom>
          <a:solidFill>
            <a:srgbClr val="F8C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四角星形 25"/>
          <p:cNvSpPr/>
          <p:nvPr/>
        </p:nvSpPr>
        <p:spPr>
          <a:xfrm rot="240172">
            <a:off x="9680162" y="3344545"/>
            <a:ext cx="366757" cy="406802"/>
          </a:xfrm>
          <a:prstGeom prst="star4">
            <a:avLst/>
          </a:prstGeom>
          <a:solidFill>
            <a:srgbClr val="F8C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428761" y="351165"/>
            <a:ext cx="387377" cy="387377"/>
          </a:xfrm>
          <a:prstGeom prst="ellipse">
            <a:avLst/>
          </a:prstGeom>
          <a:solidFill>
            <a:srgbClr val="0B3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1152655" y="351164"/>
            <a:ext cx="387377" cy="387377"/>
          </a:xfrm>
          <a:prstGeom prst="ellipse">
            <a:avLst/>
          </a:prstGeom>
          <a:solidFill>
            <a:srgbClr val="4D6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1894648" y="351163"/>
            <a:ext cx="387377" cy="387377"/>
          </a:xfrm>
          <a:prstGeom prst="ellipse">
            <a:avLst/>
          </a:prstGeom>
          <a:solidFill>
            <a:srgbClr val="F8C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2627849" y="351162"/>
            <a:ext cx="387377" cy="387377"/>
          </a:xfrm>
          <a:prstGeom prst="ellipse">
            <a:avLst/>
          </a:prstGeom>
          <a:solidFill>
            <a:srgbClr val="E67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3352258" y="342370"/>
            <a:ext cx="387377" cy="387377"/>
          </a:xfrm>
          <a:prstGeom prst="ellipse">
            <a:avLst/>
          </a:prstGeom>
          <a:solidFill>
            <a:srgbClr val="CA2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7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8790" y="0"/>
            <a:ext cx="12192000" cy="6858000"/>
          </a:xfrm>
          <a:prstGeom prst="rect">
            <a:avLst/>
          </a:prstGeom>
          <a:solidFill>
            <a:srgbClr val="FF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五邊形 16"/>
          <p:cNvSpPr/>
          <p:nvPr/>
        </p:nvSpPr>
        <p:spPr>
          <a:xfrm>
            <a:off x="1134295" y="5911043"/>
            <a:ext cx="2751992" cy="584802"/>
          </a:xfrm>
          <a:prstGeom prst="homePlate">
            <a:avLst/>
          </a:prstGeom>
          <a:solidFill>
            <a:srgbClr val="CA2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搜 索 </a:t>
            </a:r>
            <a:r>
              <a:rPr lang="en-US" altLang="zh-CN" sz="20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U C A N</a:t>
            </a:r>
            <a:endParaRPr lang="zh-TW" altLang="en-US" sz="2000" dirty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56201" y="4972776"/>
            <a:ext cx="5052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2.</a:t>
            </a:r>
            <a:r>
              <a:rPr lang="zh-CN" altLang="en-US" sz="20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第一個就“</a:t>
            </a:r>
            <a:r>
              <a:rPr lang="en-US" altLang="zh-CN" sz="20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UCAN</a:t>
            </a:r>
            <a:r>
              <a:rPr lang="zh-CN" altLang="en-US" sz="20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大專院校就業職能平臺”</a:t>
            </a:r>
            <a:endParaRPr lang="zh-TW" altLang="en-US" sz="2000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 flipH="1">
            <a:off x="6128061" y="597877"/>
            <a:ext cx="6957" cy="5605567"/>
          </a:xfrm>
          <a:prstGeom prst="line">
            <a:avLst/>
          </a:prstGeom>
          <a:ln w="44450">
            <a:solidFill>
              <a:srgbClr val="E6775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標題 1">
            <a:extLst>
              <a:ext uri="{FF2B5EF4-FFF2-40B4-BE49-F238E27FC236}">
                <a16:creationId xmlns:a16="http://schemas.microsoft.com/office/drawing/2014/main" id="{83F74B6B-C838-4967-A277-DCB6DBBA1BBE}"/>
              </a:ext>
            </a:extLst>
          </p:cNvPr>
          <p:cNvSpPr txBox="1">
            <a:spLocks/>
          </p:cNvSpPr>
          <p:nvPr/>
        </p:nvSpPr>
        <p:spPr>
          <a:xfrm>
            <a:off x="1144958" y="1777190"/>
            <a:ext cx="4358476" cy="5998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Type UCAN on the search engine</a:t>
            </a:r>
            <a:endParaRPr lang="zh-TW" altLang="en-US" sz="2000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84957" y="5372886"/>
            <a:ext cx="504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The first one is UCAN Colleges and Universities Employment Function Platform</a:t>
            </a:r>
            <a:endParaRPr lang="zh-TW" altLang="en-US" sz="1600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pic>
        <p:nvPicPr>
          <p:cNvPr id="13" name="圖片 12" descr="C:\Users\Guest\Desktop\UCAN登錄方式\1616638353042.jpg">
            <a:extLst>
              <a:ext uri="{FF2B5EF4-FFF2-40B4-BE49-F238E27FC236}">
                <a16:creationId xmlns:a16="http://schemas.microsoft.com/office/drawing/2014/main" id="{FC427DEF-5B37-402A-AE94-65BB9D3F71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9" y="2607223"/>
            <a:ext cx="4911529" cy="23779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標題 1">
            <a:extLst>
              <a:ext uri="{FF2B5EF4-FFF2-40B4-BE49-F238E27FC236}">
                <a16:creationId xmlns:a16="http://schemas.microsoft.com/office/drawing/2014/main" id="{83F74B6B-C838-4967-A277-DCB6DBBA1BBE}"/>
              </a:ext>
            </a:extLst>
          </p:cNvPr>
          <p:cNvSpPr txBox="1">
            <a:spLocks/>
          </p:cNvSpPr>
          <p:nvPr/>
        </p:nvSpPr>
        <p:spPr>
          <a:xfrm>
            <a:off x="587680" y="835269"/>
            <a:ext cx="5868521" cy="11939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sz="28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1.</a:t>
            </a:r>
            <a:r>
              <a:rPr lang="zh-CN" altLang="en-US" sz="28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在搜索引擎上打“</a:t>
            </a:r>
            <a:r>
              <a:rPr lang="en-US" altLang="zh-CN" sz="28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UCAN</a:t>
            </a:r>
            <a:r>
              <a:rPr lang="zh-CN" altLang="en-US" sz="28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”</a:t>
            </a:r>
            <a:endParaRPr lang="zh-TW" altLang="en-US" sz="2800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pic>
        <p:nvPicPr>
          <p:cNvPr id="21" name="圖片 20" descr="C:\Users\Guest\Desktop\UCAN登錄方式\1616637587493.jpg">
            <a:extLst>
              <a:ext uri="{FF2B5EF4-FFF2-40B4-BE49-F238E27FC236}">
                <a16:creationId xmlns:a16="http://schemas.microsoft.com/office/drawing/2014/main" id="{778F6475-61AC-446F-A282-51C6EAAE87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08" y="850294"/>
            <a:ext cx="4882885" cy="391806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2" name="箭號: 向右 15">
            <a:extLst>
              <a:ext uri="{FF2B5EF4-FFF2-40B4-BE49-F238E27FC236}">
                <a16:creationId xmlns:a16="http://schemas.microsoft.com/office/drawing/2014/main" id="{9708A713-24FB-4DD8-A6AE-A5983D6F4435}"/>
              </a:ext>
            </a:extLst>
          </p:cNvPr>
          <p:cNvSpPr/>
          <p:nvPr/>
        </p:nvSpPr>
        <p:spPr>
          <a:xfrm flipH="1">
            <a:off x="8622868" y="2009226"/>
            <a:ext cx="514173" cy="29917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81426FA2-34C4-4B24-88D1-709D68A2D5DE}"/>
              </a:ext>
            </a:extLst>
          </p:cNvPr>
          <p:cNvSpPr/>
          <p:nvPr/>
        </p:nvSpPr>
        <p:spPr>
          <a:xfrm>
            <a:off x="6557084" y="1835218"/>
            <a:ext cx="1942608" cy="647192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9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-27068"/>
            <a:ext cx="12192001" cy="6885067"/>
          </a:xfrm>
          <a:prstGeom prst="rect">
            <a:avLst/>
          </a:prstGeom>
          <a:solidFill>
            <a:srgbClr val="FF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五邊形 16"/>
          <p:cNvSpPr/>
          <p:nvPr/>
        </p:nvSpPr>
        <p:spPr>
          <a:xfrm>
            <a:off x="8748394" y="6048104"/>
            <a:ext cx="2751992" cy="584802"/>
          </a:xfrm>
          <a:prstGeom prst="homePlate">
            <a:avLst/>
          </a:prstGeom>
          <a:solidFill>
            <a:srgbClr val="CA2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登 入 資 料</a:t>
            </a:r>
            <a:endParaRPr lang="zh-TW" altLang="en-US" sz="2000" dirty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3F74B6B-C838-4967-A277-DCB6DBBA1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4134" y="451469"/>
            <a:ext cx="3305815" cy="69964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3.</a:t>
            </a:r>
            <a:r>
              <a:rPr lang="zh-TW" altLang="en-US" sz="40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登入</a:t>
            </a:r>
            <a:r>
              <a:rPr lang="zh-CN" altLang="en-US" sz="40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後</a:t>
            </a:r>
            <a:endParaRPr lang="zh-TW" altLang="en-US" sz="4000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9F02E3-26D1-4B47-B7F8-2055A466B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7268" y="1207931"/>
            <a:ext cx="5255198" cy="2058070"/>
          </a:xfrm>
          <a:noFill/>
        </p:spPr>
        <p:txBody>
          <a:bodyPr>
            <a:normAutofit/>
          </a:bodyPr>
          <a:lstStyle/>
          <a:p>
            <a:r>
              <a:rPr lang="zh-TW" altLang="zh-TW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帳號：</a:t>
            </a:r>
            <a:r>
              <a:rPr lang="zh-TW" altLang="en-US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自己申請帳號</a:t>
            </a:r>
            <a:r>
              <a:rPr lang="en-US" altLang="zh-TW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(</a:t>
            </a:r>
            <a:r>
              <a:rPr lang="zh-TW" altLang="en-US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不是</a:t>
            </a:r>
            <a:r>
              <a:rPr lang="en-US" altLang="zh-TW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0033+</a:t>
            </a:r>
            <a:r>
              <a:rPr lang="zh-TW" altLang="en-US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學號的都是</a:t>
            </a:r>
            <a:r>
              <a:rPr lang="en-US" altLang="zh-TW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)</a:t>
            </a:r>
            <a:endParaRPr lang="zh-TW" altLang="zh-TW" sz="2000" b="1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r>
              <a:rPr lang="zh-TW" altLang="en-US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密碼：</a:t>
            </a:r>
            <a:r>
              <a:rPr lang="en-US" altLang="zh-TW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123456789</a:t>
            </a:r>
            <a:r>
              <a:rPr lang="zh-TW" altLang="en-US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或按忘記密碼</a:t>
            </a:r>
            <a:endParaRPr lang="zh-TW" altLang="zh-TW" sz="2000" b="1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endParaRPr lang="zh-TW" altLang="en-US" sz="2000" dirty="0">
              <a:solidFill>
                <a:srgbClr val="4D6D7F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8A037B2-1F93-47FE-BEFD-CFAC04AA4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5" y="2200835"/>
            <a:ext cx="8707478" cy="313358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B1CA0AF-5A12-4873-8C60-3B3120E13FED}"/>
              </a:ext>
            </a:extLst>
          </p:cNvPr>
          <p:cNvSpPr/>
          <p:nvPr/>
        </p:nvSpPr>
        <p:spPr>
          <a:xfrm>
            <a:off x="8490807" y="2236966"/>
            <a:ext cx="339237" cy="1491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6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47EDE5F9-8CD7-48D6-8DBA-2C1D42D4E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94" y="1666629"/>
            <a:ext cx="8326012" cy="352474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5FE0BB6-6BD4-44B2-8D97-B89EEE2153BD}"/>
              </a:ext>
            </a:extLst>
          </p:cNvPr>
          <p:cNvSpPr/>
          <p:nvPr/>
        </p:nvSpPr>
        <p:spPr>
          <a:xfrm>
            <a:off x="5511800" y="3073400"/>
            <a:ext cx="1634067" cy="1566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39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FE496F7-2346-44A2-84EA-0B88044C3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731863"/>
            <a:ext cx="9144000" cy="21226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當</a:t>
            </a:r>
            <a:r>
              <a:rPr lang="en-US" altLang="zh-CN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e-Care</a:t>
            </a:r>
            <a:r>
              <a:rPr lang="zh-CN" altLang="en-US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不能進入</a:t>
            </a:r>
            <a:r>
              <a:rPr lang="en-US" altLang="zh-CN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UCAN</a:t>
            </a:r>
            <a:r>
              <a:rPr lang="zh-CN" altLang="en-US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的解決辦法</a:t>
            </a:r>
            <a:r>
              <a:rPr lang="en-US" altLang="zh-CN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—</a:t>
            </a:r>
            <a:r>
              <a:rPr lang="zh-CN" altLang="en-US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手機版</a:t>
            </a:r>
            <a:br>
              <a:rPr lang="zh-TW" altLang="en-US" sz="48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</a:br>
            <a:endParaRPr lang="zh-TW" altLang="en-US" sz="4800" dirty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897F63-AC8D-42C9-A982-922EE072A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77" y="5632567"/>
            <a:ext cx="5787697" cy="519928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——</a:t>
            </a:r>
            <a:r>
              <a:rPr lang="zh-CN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國立虎尾科技大學職涯</a:t>
            </a:r>
            <a:r>
              <a:rPr lang="zh-TW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發展</a:t>
            </a:r>
            <a:r>
              <a:rPr lang="zh-CN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中心</a:t>
            </a:r>
            <a:r>
              <a:rPr lang="en-US" altLang="zh-CN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——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24CCC35-A082-47F6-B90D-B8B769587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9" y="7908136"/>
            <a:ext cx="11087100" cy="701040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 rot="2992078">
            <a:off x="2124437" y="4570439"/>
            <a:ext cx="386861" cy="386861"/>
          </a:xfrm>
          <a:prstGeom prst="ellipse">
            <a:avLst/>
          </a:prstGeom>
          <a:solidFill>
            <a:srgbClr val="CA2E55"/>
          </a:solidFill>
          <a:ln>
            <a:solidFill>
              <a:srgbClr val="CA2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 rot="2992078">
            <a:off x="1674629" y="4256572"/>
            <a:ext cx="246184" cy="246184"/>
          </a:xfrm>
          <a:prstGeom prst="ellipse">
            <a:avLst/>
          </a:prstGeom>
          <a:solidFill>
            <a:srgbClr val="CA2E55"/>
          </a:solidFill>
          <a:ln>
            <a:solidFill>
              <a:srgbClr val="CA2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 rot="7293399">
            <a:off x="9601182" y="1944033"/>
            <a:ext cx="386861" cy="386861"/>
          </a:xfrm>
          <a:prstGeom prst="ellipse">
            <a:avLst/>
          </a:prstGeom>
          <a:solidFill>
            <a:srgbClr val="CA2E55"/>
          </a:solidFill>
          <a:ln>
            <a:solidFill>
              <a:srgbClr val="CA2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 rot="7293399">
            <a:off x="10177509" y="2375278"/>
            <a:ext cx="246184" cy="246184"/>
          </a:xfrm>
          <a:prstGeom prst="ellipse">
            <a:avLst/>
          </a:prstGeom>
          <a:solidFill>
            <a:srgbClr val="CA2E55"/>
          </a:solidFill>
          <a:ln>
            <a:solidFill>
              <a:srgbClr val="CA2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 flipV="1">
            <a:off x="2763715" y="2243403"/>
            <a:ext cx="6664569" cy="8793"/>
          </a:xfrm>
          <a:prstGeom prst="line">
            <a:avLst/>
          </a:prstGeom>
          <a:ln w="31750">
            <a:solidFill>
              <a:srgbClr val="4D6D7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2885034" y="4812395"/>
            <a:ext cx="6664569" cy="8793"/>
          </a:xfrm>
          <a:prstGeom prst="line">
            <a:avLst/>
          </a:prstGeom>
          <a:ln w="31750">
            <a:solidFill>
              <a:srgbClr val="4D6D7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590433" y="4285358"/>
            <a:ext cx="734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B3953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-----Solution when e-Care cannot enter UCAN-mobile version-----</a:t>
            </a:r>
            <a:endParaRPr lang="zh-TW" altLang="en-US" dirty="0">
              <a:solidFill>
                <a:srgbClr val="0B3953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2FE496F7-2346-44A2-84EA-0B88044C33E5}"/>
              </a:ext>
            </a:extLst>
          </p:cNvPr>
          <p:cNvSpPr txBox="1">
            <a:spLocks/>
          </p:cNvSpPr>
          <p:nvPr/>
        </p:nvSpPr>
        <p:spPr>
          <a:xfrm>
            <a:off x="1523999" y="3677386"/>
            <a:ext cx="9144000" cy="1177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當</a:t>
            </a:r>
            <a:r>
              <a:rPr lang="en-US" altLang="zh-CN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e-Care</a:t>
            </a:r>
            <a:r>
              <a:rPr lang="zh-CN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不能進入</a:t>
            </a:r>
            <a:r>
              <a:rPr lang="en-US" altLang="zh-CN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UCAN</a:t>
            </a:r>
            <a:r>
              <a:rPr lang="zh-CN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的解決辦法</a:t>
            </a:r>
            <a:r>
              <a:rPr lang="en-US" altLang="zh-CN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—</a:t>
            </a:r>
            <a:r>
              <a:rPr lang="zh-CN" altLang="en-US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手機版</a:t>
            </a:r>
            <a:br>
              <a:rPr lang="zh-TW" altLang="en-US" sz="48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</a:br>
            <a:endParaRPr lang="zh-TW" altLang="en-US" sz="4800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15" name="四角星形 14"/>
          <p:cNvSpPr/>
          <p:nvPr/>
        </p:nvSpPr>
        <p:spPr>
          <a:xfrm rot="20895908">
            <a:off x="1014962" y="1328469"/>
            <a:ext cx="476321" cy="528329"/>
          </a:xfrm>
          <a:prstGeom prst="star4">
            <a:avLst/>
          </a:prstGeom>
          <a:solidFill>
            <a:srgbClr val="F8C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四角星形 23"/>
          <p:cNvSpPr/>
          <p:nvPr/>
        </p:nvSpPr>
        <p:spPr>
          <a:xfrm rot="1087062">
            <a:off x="5979157" y="5567327"/>
            <a:ext cx="476321" cy="528329"/>
          </a:xfrm>
          <a:prstGeom prst="star4">
            <a:avLst/>
          </a:prstGeom>
          <a:solidFill>
            <a:srgbClr val="F8C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四角星形 24"/>
          <p:cNvSpPr/>
          <p:nvPr/>
        </p:nvSpPr>
        <p:spPr>
          <a:xfrm rot="240172">
            <a:off x="10074421" y="1659178"/>
            <a:ext cx="366757" cy="406802"/>
          </a:xfrm>
          <a:prstGeom prst="star4">
            <a:avLst/>
          </a:prstGeom>
          <a:solidFill>
            <a:srgbClr val="F8C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428761" y="351165"/>
            <a:ext cx="387377" cy="387377"/>
          </a:xfrm>
          <a:prstGeom prst="ellipse">
            <a:avLst/>
          </a:prstGeom>
          <a:solidFill>
            <a:srgbClr val="0B3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1152655" y="351164"/>
            <a:ext cx="387377" cy="387377"/>
          </a:xfrm>
          <a:prstGeom prst="ellipse">
            <a:avLst/>
          </a:prstGeom>
          <a:solidFill>
            <a:srgbClr val="4D6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1894648" y="351163"/>
            <a:ext cx="387377" cy="387377"/>
          </a:xfrm>
          <a:prstGeom prst="ellipse">
            <a:avLst/>
          </a:prstGeom>
          <a:solidFill>
            <a:srgbClr val="F8C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2627849" y="351162"/>
            <a:ext cx="387377" cy="387377"/>
          </a:xfrm>
          <a:prstGeom prst="ellipse">
            <a:avLst/>
          </a:prstGeom>
          <a:solidFill>
            <a:srgbClr val="E67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3352258" y="342370"/>
            <a:ext cx="387377" cy="387377"/>
          </a:xfrm>
          <a:prstGeom prst="ellipse">
            <a:avLst/>
          </a:prstGeom>
          <a:solidFill>
            <a:srgbClr val="CA2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5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8790" y="0"/>
            <a:ext cx="12192000" cy="6858000"/>
          </a:xfrm>
          <a:prstGeom prst="rect">
            <a:avLst/>
          </a:prstGeom>
          <a:solidFill>
            <a:srgbClr val="FF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五邊形 16"/>
          <p:cNvSpPr/>
          <p:nvPr/>
        </p:nvSpPr>
        <p:spPr>
          <a:xfrm>
            <a:off x="1134295" y="5911043"/>
            <a:ext cx="2751992" cy="584802"/>
          </a:xfrm>
          <a:prstGeom prst="homePlate">
            <a:avLst/>
          </a:prstGeom>
          <a:solidFill>
            <a:srgbClr val="CA2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搜 索 </a:t>
            </a:r>
            <a:r>
              <a:rPr lang="en-US" altLang="zh-CN" sz="20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U C A N</a:t>
            </a:r>
            <a:endParaRPr lang="zh-TW" altLang="en-US" sz="2000" dirty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pic>
        <p:nvPicPr>
          <p:cNvPr id="14" name="圖片 13" descr="C:\Users\Guest\Desktop\UCAN登錄方式\S__21544978.jpg">
            <a:extLst>
              <a:ext uri="{FF2B5EF4-FFF2-40B4-BE49-F238E27FC236}">
                <a16:creationId xmlns:a16="http://schemas.microsoft.com/office/drawing/2014/main" id="{4172A497-0694-41CD-B553-2544777FC7E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 bwMode="auto">
          <a:xfrm>
            <a:off x="7246692" y="543941"/>
            <a:ext cx="3491660" cy="577011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橢圓 25">
            <a:extLst>
              <a:ext uri="{FF2B5EF4-FFF2-40B4-BE49-F238E27FC236}">
                <a16:creationId xmlns:a16="http://schemas.microsoft.com/office/drawing/2014/main" id="{8E4A1238-EEDA-43F5-B818-CB0C426021EE}"/>
              </a:ext>
            </a:extLst>
          </p:cNvPr>
          <p:cNvSpPr/>
          <p:nvPr/>
        </p:nvSpPr>
        <p:spPr>
          <a:xfrm>
            <a:off x="7246692" y="2824646"/>
            <a:ext cx="2625195" cy="8746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83F74B6B-C838-4967-A277-DCB6DBBA1BBE}"/>
              </a:ext>
            </a:extLst>
          </p:cNvPr>
          <p:cNvSpPr txBox="1">
            <a:spLocks/>
          </p:cNvSpPr>
          <p:nvPr/>
        </p:nvSpPr>
        <p:spPr>
          <a:xfrm>
            <a:off x="1019995" y="4826877"/>
            <a:ext cx="4358476" cy="5998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Type UCAN on the search engine</a:t>
            </a:r>
            <a:endParaRPr lang="zh-TW" altLang="en-US" sz="2000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83F74B6B-C838-4967-A277-DCB6DBBA1BBE}"/>
              </a:ext>
            </a:extLst>
          </p:cNvPr>
          <p:cNvSpPr txBox="1">
            <a:spLocks/>
          </p:cNvSpPr>
          <p:nvPr/>
        </p:nvSpPr>
        <p:spPr>
          <a:xfrm>
            <a:off x="462717" y="3884956"/>
            <a:ext cx="5868521" cy="11939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sz="28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1.</a:t>
            </a:r>
            <a:r>
              <a:rPr lang="zh-CN" altLang="en-US" sz="28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在搜索引擎上打“</a:t>
            </a:r>
            <a:r>
              <a:rPr lang="en-US" altLang="zh-CN" sz="28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UCAN</a:t>
            </a:r>
            <a:r>
              <a:rPr lang="zh-CN" altLang="en-US" sz="28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”</a:t>
            </a:r>
            <a:endParaRPr lang="zh-TW" altLang="en-US" sz="2800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914400" y="900916"/>
            <a:ext cx="5538158" cy="3401792"/>
          </a:xfrm>
          <a:prstGeom prst="stripedRightArrow">
            <a:avLst/>
          </a:prstGeom>
          <a:solidFill>
            <a:srgbClr val="0B3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88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-27068"/>
            <a:ext cx="12192001" cy="6885067"/>
          </a:xfrm>
          <a:prstGeom prst="rect">
            <a:avLst/>
          </a:prstGeom>
          <a:solidFill>
            <a:srgbClr val="FF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五邊形 16"/>
          <p:cNvSpPr/>
          <p:nvPr/>
        </p:nvSpPr>
        <p:spPr>
          <a:xfrm>
            <a:off x="8748394" y="6048104"/>
            <a:ext cx="2751992" cy="584802"/>
          </a:xfrm>
          <a:prstGeom prst="homePlate">
            <a:avLst/>
          </a:prstGeom>
          <a:solidFill>
            <a:srgbClr val="CA2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登 入 資 料</a:t>
            </a:r>
            <a:endParaRPr lang="zh-TW" altLang="en-US" sz="2000" dirty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3F74B6B-C838-4967-A277-DCB6DBBA1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4134" y="451469"/>
            <a:ext cx="3305815" cy="69964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3.</a:t>
            </a:r>
            <a:r>
              <a:rPr lang="zh-CN" altLang="en-US" sz="4000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點入後</a:t>
            </a:r>
            <a:endParaRPr lang="zh-TW" altLang="en-US" sz="4000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9F02E3-26D1-4B47-B7F8-2055A466B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1134" y="1207931"/>
            <a:ext cx="5221332" cy="2058070"/>
          </a:xfrm>
          <a:noFill/>
        </p:spPr>
        <p:txBody>
          <a:bodyPr>
            <a:normAutofit/>
          </a:bodyPr>
          <a:lstStyle/>
          <a:p>
            <a:r>
              <a:rPr lang="zh-TW" altLang="zh-TW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帳號：</a:t>
            </a:r>
            <a:r>
              <a:rPr lang="zh-TW" altLang="en-US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自己申請帳號</a:t>
            </a:r>
            <a:r>
              <a:rPr lang="en-US" altLang="zh-TW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(</a:t>
            </a:r>
            <a:r>
              <a:rPr lang="zh-TW" altLang="en-US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不是</a:t>
            </a:r>
            <a:r>
              <a:rPr lang="en-US" altLang="zh-TW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0033+</a:t>
            </a:r>
            <a:r>
              <a:rPr lang="zh-TW" altLang="en-US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學號的都是</a:t>
            </a:r>
            <a:r>
              <a:rPr lang="en-US" altLang="zh-TW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)</a:t>
            </a:r>
            <a:endParaRPr lang="zh-TW" altLang="zh-TW" sz="2000" b="1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r>
              <a:rPr lang="zh-TW" altLang="en-US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密碼</a:t>
            </a:r>
            <a:r>
              <a:rPr lang="zh-TW" altLang="zh-TW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：</a:t>
            </a:r>
            <a:r>
              <a:rPr lang="en-US" altLang="zh-TW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123456789</a:t>
            </a:r>
            <a:r>
              <a:rPr lang="zh-TW" altLang="en-US" sz="2000" b="1" dirty="0">
                <a:solidFill>
                  <a:srgbClr val="4D6D7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或按忘記密碼</a:t>
            </a:r>
            <a:endParaRPr lang="en-US" altLang="zh-TW" sz="2000" b="1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endParaRPr lang="zh-TW" altLang="zh-TW" sz="2000" b="1" dirty="0">
              <a:solidFill>
                <a:srgbClr val="4D6D7F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endParaRPr lang="zh-TW" altLang="en-US" sz="2000" dirty="0">
              <a:solidFill>
                <a:srgbClr val="4D6D7F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9006291-BD2D-431B-9D27-EDEDF3EC8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1" y="-27068"/>
            <a:ext cx="4050583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3DED478-96C0-40D5-B01C-208B7579E8BB}"/>
              </a:ext>
            </a:extLst>
          </p:cNvPr>
          <p:cNvSpPr/>
          <p:nvPr/>
        </p:nvSpPr>
        <p:spPr>
          <a:xfrm>
            <a:off x="4063999" y="226933"/>
            <a:ext cx="516467" cy="4995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66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BCBB4422-40FB-4F3C-B139-E5E883DC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80" y="0"/>
            <a:ext cx="3992039" cy="68580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F280C2D-A868-49D1-8164-B503AFDD64F2}"/>
              </a:ext>
            </a:extLst>
          </p:cNvPr>
          <p:cNvSpPr/>
          <p:nvPr/>
        </p:nvSpPr>
        <p:spPr>
          <a:xfrm>
            <a:off x="5063067" y="2641600"/>
            <a:ext cx="1803400" cy="15155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845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218</Words>
  <Application>Microsoft Office PowerPoint</Application>
  <PresentationFormat>寬螢幕</PresentationFormat>
  <Paragraphs>24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Calibri Light</vt:lpstr>
      <vt:lpstr>新細明體</vt:lpstr>
      <vt:lpstr>Calibri</vt:lpstr>
      <vt:lpstr>Arial</vt:lpstr>
      <vt:lpstr>華康超明體(P)</vt:lpstr>
      <vt:lpstr>Office 佈景主題</vt:lpstr>
      <vt:lpstr>當e-Care不能進入UCAN的解決辦法—電腦版 </vt:lpstr>
      <vt:lpstr>PowerPoint 簡報</vt:lpstr>
      <vt:lpstr>3.登入後</vt:lpstr>
      <vt:lpstr>PowerPoint 簡報</vt:lpstr>
      <vt:lpstr>當e-Care不能進入UCAN的解決辦法—手機版 </vt:lpstr>
      <vt:lpstr>PowerPoint 簡報</vt:lpstr>
      <vt:lpstr>3.點入後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admin</cp:lastModifiedBy>
  <cp:revision>60</cp:revision>
  <dcterms:created xsi:type="dcterms:W3CDTF">2021-03-25T06:12:38Z</dcterms:created>
  <dcterms:modified xsi:type="dcterms:W3CDTF">2025-11-14T05:48:26Z</dcterms:modified>
</cp:coreProperties>
</file>